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80" r:id="rId3"/>
    <p:sldId id="275" r:id="rId4"/>
    <p:sldId id="276" r:id="rId5"/>
    <p:sldId id="277" r:id="rId6"/>
    <p:sldId id="257" r:id="rId7"/>
    <p:sldId id="270" r:id="rId8"/>
    <p:sldId id="271" r:id="rId9"/>
    <p:sldId id="274" r:id="rId10"/>
    <p:sldId id="273" r:id="rId11"/>
    <p:sldId id="266" r:id="rId12"/>
    <p:sldId id="267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Investment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Sheet1!$A$2:$A$7</c:f>
              <c:strCache>
                <c:ptCount val="6"/>
                <c:pt idx="0">
                  <c:v>VC/PE</c:v>
                </c:pt>
                <c:pt idx="1">
                  <c:v>Corporate</c:v>
                </c:pt>
                <c:pt idx="2">
                  <c:v>Impact Investors </c:v>
                </c:pt>
                <c:pt idx="3">
                  <c:v>Banks </c:v>
                </c:pt>
                <c:pt idx="4">
                  <c:v>Donors </c:v>
                </c:pt>
                <c:pt idx="5">
                  <c:v>Angels 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0.31000000000000016</c:v>
                </c:pt>
                <c:pt idx="1">
                  <c:v>0.30000000000000016</c:v>
                </c:pt>
                <c:pt idx="2">
                  <c:v>0.24000000000000007</c:v>
                </c:pt>
                <c:pt idx="3">
                  <c:v>0.115</c:v>
                </c:pt>
                <c:pt idx="4">
                  <c:v>1.0000000000000005E-2</c:v>
                </c:pt>
                <c:pt idx="5" formatCode="0.00%">
                  <c:v>5.0000000000000027E-3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lang="en-IN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Investments </c:v>
                </c:pt>
              </c:strCache>
            </c:strRef>
          </c:tx>
          <c:dLbls>
            <c:dLbl>
              <c:idx val="0"/>
              <c:layout>
                <c:manualLayout>
                  <c:x val="-0.11799637088607318"/>
                  <c:y val="-0.22416172283055449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35.77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5208717585239943E-2"/>
                  <c:y val="0.1405601352088419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smtClean="0">
                        <a:solidFill>
                          <a:schemeClr val="bg1"/>
                        </a:solidFill>
                      </a:rPr>
                      <a:t>7.4</a:t>
                    </a:r>
                    <a:endParaRPr 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n-IN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Financial Investment </c:v>
                </c:pt>
                <c:pt idx="1">
                  <c:v>Non financial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35.770000000000003</c:v>
                </c:pt>
                <c:pt idx="1">
                  <c:v>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lang="en-IN" sz="1800" baseline="0">
                <a:solidFill>
                  <a:schemeClr val="tx1"/>
                </a:solidFill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lang="en-IN" sz="1800" baseline="0">
                <a:solidFill>
                  <a:schemeClr val="tx1"/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0.59769595007387488"/>
          <c:y val="0.14695367777714441"/>
          <c:w val="0.23280767914370643"/>
          <c:h val="0.3346135200682005"/>
        </c:manualLayout>
      </c:layout>
      <c:overlay val="0"/>
      <c:txPr>
        <a:bodyPr/>
        <a:lstStyle/>
        <a:p>
          <a:pPr>
            <a:defRPr lang="en-IN" sz="1800" baseline="0"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A2EF4-FEE1-4AB0-9C12-210F39A7E944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A0864-FC12-49E2-8113-B465AEDD8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3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8AED3-4EBD-4F1E-A342-ED97BAD86783}" type="slidenum">
              <a:rPr lang="en-IN" smtClean="0"/>
              <a:pPr/>
              <a:t>4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2" descr="C:\Users\Shrey\Downloads\NVI 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38428"/>
            <a:ext cx="1733996" cy="575971"/>
          </a:xfrm>
          <a:prstGeom prst="rect">
            <a:avLst/>
          </a:prstGeom>
          <a:noFill/>
        </p:spPr>
      </p:pic>
      <p:pic>
        <p:nvPicPr>
          <p:cNvPr id="2050" name="Picture 2" descr="C:\Users\Sanjoy\Desktop\RegainParadise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07100"/>
            <a:ext cx="1676400" cy="69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" y="304800"/>
            <a:ext cx="7104743" cy="762000"/>
          </a:xfrm>
        </p:spPr>
        <p:txBody>
          <a:bodyPr/>
          <a:lstStyle>
            <a:lvl1pPr>
              <a:defRPr baseline="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400" baseline="0"/>
            </a:lvl2pPr>
            <a:lvl3pPr>
              <a:defRPr sz="2400" baseline="0"/>
            </a:lvl3pPr>
            <a:lvl4pPr>
              <a:defRPr sz="2400" baseline="0"/>
            </a:lvl4pPr>
            <a:lvl5pPr>
              <a:defRPr sz="2400" baseline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92162"/>
          </a:xfrm>
        </p:spPr>
        <p:txBody>
          <a:bodyPr/>
          <a:lstStyle>
            <a:lvl1pPr>
              <a:defRPr baseline="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A4A4D28-37AE-4097-99B8-5D7372FB934F}" type="datetimeFigureOut">
              <a:rPr lang="en-US" smtClean="0"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9D4C4D9-79CA-49D9-8A80-F2114B3701A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C:\Users\Shrey\Downloads\NVI Logo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38598" y="381000"/>
            <a:ext cx="1733996" cy="564490"/>
          </a:xfrm>
          <a:prstGeom prst="rect">
            <a:avLst/>
          </a:prstGeom>
          <a:noFill/>
        </p:spPr>
      </p:pic>
      <p:pic>
        <p:nvPicPr>
          <p:cNvPr id="10" name="Picture 2" descr="C:\Users\Sanjoy\Desktop\RegainParadise.jp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149008"/>
            <a:ext cx="1600200" cy="55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inindia.fco.gov.uk/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www.asiapacificpartnership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Berlin, February 26 2013</a:t>
            </a:r>
          </a:p>
          <a:p>
            <a:r>
              <a:rPr lang="en-US" dirty="0" smtClean="0"/>
              <a:t>Sanjoy Sanyal, New Ventures India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438400"/>
            <a:ext cx="7239000" cy="5740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Policies SUPPORTING MICROFINANCING of Decentralized ENERGY SYSTEMs in </a:t>
            </a:r>
            <a:r>
              <a:rPr lang="en-US" dirty="0" err="1" smtClean="0"/>
              <a:t>InDIA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85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EVEN IN URBAN SETTINGs</a:t>
            </a:r>
            <a:endParaRPr lang="en-US" dirty="0"/>
          </a:p>
        </p:txBody>
      </p:sp>
      <p:pic>
        <p:nvPicPr>
          <p:cNvPr id="1026" name="Picture 2" descr="C:\Users\Sanjoy\Desktop\Work\Doen\Workshops&amp;Events\Pictures\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41783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4724400"/>
            <a:ext cx="3949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Of the 15 commercial buildings that we surveyed in Chennai regional area only 6 had outage less than 2 hours a day</a:t>
            </a:r>
            <a:endParaRPr lang="en-US" sz="2000" dirty="0"/>
          </a:p>
        </p:txBody>
      </p:sp>
      <p:pic>
        <p:nvPicPr>
          <p:cNvPr id="1027" name="Picture 3" descr="C:\Users\Sanjoy\Desktop\Work\Doen\Workshops&amp;Events\Pictures\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36436"/>
            <a:ext cx="31496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4572000"/>
            <a:ext cx="3949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Of the 5 commercial buildings that we surveyed in Madurai only 1 had outage less than 2 hours a day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96686" y="6324600"/>
            <a:ext cx="684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NVI Survey in commercial buildings of South Indian cities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20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Bangladesh IDCOL SHS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600200"/>
            <a:ext cx="8763000" cy="4114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IDCOL is a Non Banking Financial Institution in Bangladesh</a:t>
            </a:r>
          </a:p>
          <a:p>
            <a:r>
              <a:rPr lang="en-US" dirty="0" smtClean="0"/>
              <a:t>The SHS Program was started in 2003 with assistance of </a:t>
            </a:r>
            <a:r>
              <a:rPr lang="en-US" dirty="0"/>
              <a:t>IDA, </a:t>
            </a:r>
            <a:r>
              <a:rPr lang="en-US" dirty="0" smtClean="0"/>
              <a:t>GEF under the Rural </a:t>
            </a:r>
            <a:r>
              <a:rPr lang="en-US" dirty="0"/>
              <a:t>Electrification and Renewable Energy Development Project (REREDP</a:t>
            </a:r>
            <a:r>
              <a:rPr lang="en-US" dirty="0" smtClean="0"/>
              <a:t>) of </a:t>
            </a:r>
            <a:r>
              <a:rPr lang="en-US" dirty="0"/>
              <a:t>The World </a:t>
            </a:r>
            <a:r>
              <a:rPr lang="en-US" dirty="0" smtClean="0"/>
              <a:t>Bank.</a:t>
            </a:r>
            <a:endParaRPr lang="en-US" dirty="0"/>
          </a:p>
          <a:p>
            <a:r>
              <a:rPr lang="en-US" dirty="0" smtClean="0"/>
              <a:t>Initial target:: </a:t>
            </a:r>
            <a:r>
              <a:rPr lang="en-US" dirty="0"/>
              <a:t>50,000 Solar Home Systems (SHSs) </a:t>
            </a:r>
            <a:r>
              <a:rPr lang="en-US" dirty="0" smtClean="0"/>
              <a:t>achieved in </a:t>
            </a:r>
            <a:r>
              <a:rPr lang="en-US" dirty="0"/>
              <a:t>August 2005, 3 years ahead </a:t>
            </a:r>
            <a:r>
              <a:rPr lang="en-US" dirty="0" smtClean="0"/>
              <a:t>of schedule </a:t>
            </a:r>
            <a:r>
              <a:rPr lang="en-US" dirty="0"/>
              <a:t>and US$ 2 million below the estimated cost.</a:t>
            </a:r>
          </a:p>
          <a:p>
            <a:r>
              <a:rPr lang="en-US" dirty="0" smtClean="0"/>
              <a:t>Next phase had support from IDA</a:t>
            </a:r>
            <a:r>
              <a:rPr lang="en-US" dirty="0"/>
              <a:t>, GTZ, KfW, ADB and </a:t>
            </a:r>
            <a:r>
              <a:rPr lang="en-US" dirty="0" smtClean="0"/>
              <a:t>IDB.</a:t>
            </a:r>
            <a:endParaRPr lang="en-US" dirty="0"/>
          </a:p>
          <a:p>
            <a:r>
              <a:rPr lang="en-US" dirty="0" smtClean="0"/>
              <a:t>IDCOL’s current target is </a:t>
            </a:r>
            <a:r>
              <a:rPr lang="en-US" dirty="0"/>
              <a:t>2.5 million SHS by 2014.</a:t>
            </a:r>
          </a:p>
          <a:p>
            <a:r>
              <a:rPr lang="en-US" dirty="0" smtClean="0"/>
              <a:t>In April 2012 installation size was 1.4 million SHS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1257" y="6274192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IDCOL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62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FEATURES of the IDCOL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Implemented through Partner Organizations who:</a:t>
            </a:r>
          </a:p>
          <a:p>
            <a:pPr lvl="1"/>
            <a:r>
              <a:rPr lang="en-US" dirty="0"/>
              <a:t>select areas and customers and install SHS</a:t>
            </a:r>
          </a:p>
          <a:p>
            <a:pPr lvl="1"/>
            <a:r>
              <a:rPr lang="en-US" dirty="0" smtClean="0"/>
              <a:t>extend </a:t>
            </a:r>
            <a:r>
              <a:rPr lang="en-US" dirty="0"/>
              <a:t>micro-credit to customers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provide after </a:t>
            </a:r>
            <a:r>
              <a:rPr lang="en-US" dirty="0" smtClean="0"/>
              <a:t>sales </a:t>
            </a:r>
            <a:r>
              <a:rPr lang="en-US" dirty="0"/>
              <a:t>services 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Currently IDCOL has 46 partner organizations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6324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IDCOL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65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24"/>
            <a:ext cx="8410604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CROWD </a:t>
            </a:r>
            <a:r>
              <a:rPr lang="en-US" sz="3200" b="1" dirty="0" smtClean="0"/>
              <a:t>FUNDING? </a:t>
            </a:r>
            <a:endParaRPr lang="en-IN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485118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Achieved so far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Won an (50%) ANDE grant to develop a crowd-funding platform for impact investments   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4581129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Goal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Develop a product that can be deployed globally thru partners  </a:t>
            </a:r>
            <a:endParaRPr lang="en-IN" dirty="0"/>
          </a:p>
        </p:txBody>
      </p:sp>
      <p:pic>
        <p:nvPicPr>
          <p:cNvPr id="5125" name="Picture 5" descr="http://venturebeat.files.wordpress.com/2012/03/crowd-funding.jpg?w=558&amp;h=9999&amp;cro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5" y="1220755"/>
            <a:ext cx="3725577" cy="3311624"/>
          </a:xfrm>
          <a:prstGeom prst="rect">
            <a:avLst/>
          </a:prstGeom>
          <a:noFill/>
        </p:spPr>
      </p:pic>
      <p:sp>
        <p:nvSpPr>
          <p:cNvPr id="11" name="Right Arrow 10"/>
          <p:cNvSpPr/>
          <p:nvPr/>
        </p:nvSpPr>
        <p:spPr>
          <a:xfrm>
            <a:off x="4139952" y="5061181"/>
            <a:ext cx="576064" cy="38404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049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04800"/>
            <a:ext cx="8077200" cy="762000"/>
          </a:xfrm>
        </p:spPr>
        <p:txBody>
          <a:bodyPr/>
          <a:lstStyle/>
          <a:p>
            <a:r>
              <a:rPr lang="en-US" dirty="0" smtClean="0"/>
              <a:t>The SUMMARY </a:t>
            </a:r>
            <a:r>
              <a:rPr lang="en-US" dirty="0" smtClean="0"/>
              <a:t>UPFRONT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India, impact investors has been an important source of fund for companies supplying decentralized energy systems.</a:t>
            </a:r>
          </a:p>
          <a:p>
            <a:endParaRPr lang="en-US" dirty="0"/>
          </a:p>
          <a:p>
            <a:r>
              <a:rPr lang="en-US" dirty="0" smtClean="0"/>
              <a:t>Debt funding/end user consumer funding  has been our weak area </a:t>
            </a:r>
          </a:p>
          <a:p>
            <a:endParaRPr lang="en-US" dirty="0"/>
          </a:p>
          <a:p>
            <a:r>
              <a:rPr lang="en-US" dirty="0" smtClean="0"/>
              <a:t>The key challenges we face are:</a:t>
            </a:r>
          </a:p>
          <a:p>
            <a:pPr lvl="1"/>
            <a:r>
              <a:rPr lang="en-US" dirty="0" smtClean="0"/>
              <a:t>How to scale end user funding /consumer debt funding?</a:t>
            </a:r>
          </a:p>
          <a:p>
            <a:pPr lvl="1"/>
            <a:r>
              <a:rPr lang="en-US" dirty="0" smtClean="0"/>
              <a:t>Leverage innovations like crowd funding?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21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0477"/>
            <a:ext cx="6696744" cy="1143000"/>
          </a:xfrm>
        </p:spPr>
        <p:txBody>
          <a:bodyPr/>
          <a:lstStyle/>
          <a:p>
            <a:r>
              <a:rPr lang="en-US" b="1" dirty="0" smtClean="0"/>
              <a:t>New Ventures India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7544" y="1508787"/>
            <a:ext cx="8229600" cy="230425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/>
              <a:t>Started in 2006</a:t>
            </a:r>
          </a:p>
          <a:p>
            <a:endParaRPr lang="en-US" sz="2000" dirty="0"/>
          </a:p>
          <a:p>
            <a:r>
              <a:rPr lang="en-US" sz="2000" dirty="0" smtClean="0"/>
              <a:t>Current Partner : Regain Paradise Research Consulting</a:t>
            </a:r>
          </a:p>
          <a:p>
            <a:endParaRPr lang="en-US" sz="2000" dirty="0"/>
          </a:p>
          <a:p>
            <a:r>
              <a:rPr lang="en-US" sz="2000" dirty="0" smtClean="0"/>
              <a:t>Facilitated USD 43 million in investments     </a:t>
            </a:r>
          </a:p>
          <a:p>
            <a:endParaRPr lang="en-US" dirty="0"/>
          </a:p>
          <a:p>
            <a:endParaRPr lang="en-IN" dirty="0"/>
          </a:p>
        </p:txBody>
      </p:sp>
      <p:pic>
        <p:nvPicPr>
          <p:cNvPr id="7" name="Picture 16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84" y="4690597"/>
            <a:ext cx="2075693" cy="960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" descr="Citi foundation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701997"/>
            <a:ext cx="1745862" cy="85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log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87518" y="4701997"/>
            <a:ext cx="1528698" cy="85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701997"/>
            <a:ext cx="1583606" cy="85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655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229600" cy="803535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C000"/>
                </a:solidFill>
              </a:rPr>
              <a:t>Portfolio </a:t>
            </a:r>
            <a:r>
              <a:rPr lang="en-US" sz="3200" b="1" dirty="0" smtClean="0">
                <a:solidFill>
                  <a:srgbClr val="FFC000"/>
                </a:solidFill>
              </a:rPr>
              <a:t>Funding: Sources </a:t>
            </a:r>
            <a:endParaRPr lang="en-IN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089405619"/>
              </p:ext>
            </p:extLst>
          </p:nvPr>
        </p:nvGraphicFramePr>
        <p:xfrm>
          <a:off x="4648200" y="1371600"/>
          <a:ext cx="4041775" cy="435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9207836"/>
              </p:ext>
            </p:extLst>
          </p:nvPr>
        </p:nvGraphicFramePr>
        <p:xfrm>
          <a:off x="381000" y="1447800"/>
          <a:ext cx="5181600" cy="40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5257800"/>
            <a:ext cx="3048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USD 43.17 in 22 companies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34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Portfolio </a:t>
            </a:r>
            <a:r>
              <a:rPr lang="en-US" sz="2800" b="1" dirty="0"/>
              <a:t>Funding: </a:t>
            </a:r>
            <a:r>
              <a:rPr lang="en-US" sz="2800" b="1" dirty="0" smtClean="0"/>
              <a:t>EXAMPLES </a:t>
            </a:r>
            <a:endParaRPr lang="en-US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2200" y="1173622"/>
            <a:ext cx="1206557" cy="61445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35942" y="1195358"/>
            <a:ext cx="586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Husk Power Systems biomass gasification based rural micro grid company (Acumen, LGT et al)</a:t>
            </a:r>
            <a:endParaRPr lang="en-US" sz="2000" dirty="0"/>
          </a:p>
        </p:txBody>
      </p:sp>
      <p:pic>
        <p:nvPicPr>
          <p:cNvPr id="5" name="Picture 6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6608" y="2314612"/>
            <a:ext cx="1057739" cy="6714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54086" y="2314612"/>
            <a:ext cx="586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Greenlight</a:t>
            </a:r>
            <a:r>
              <a:rPr lang="en-US" sz="2000" dirty="0" smtClean="0"/>
              <a:t> Planet solar personal products company (Bamboo Finance)</a:t>
            </a:r>
            <a:endParaRPr lang="en-US" sz="2000" dirty="0"/>
          </a:p>
        </p:txBody>
      </p:sp>
      <p:pic>
        <p:nvPicPr>
          <p:cNvPr id="7" name="Picture 4" descr="http://profile.ak.fbcdn.net/hprofile-ak-snc4/187819_211000118927785_2034228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0237" y="3429000"/>
            <a:ext cx="1054110" cy="43122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35942" y="3429000"/>
            <a:ext cx="586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Sustaintech</a:t>
            </a:r>
            <a:r>
              <a:rPr lang="en-US" sz="2000" dirty="0" smtClean="0"/>
              <a:t> : a commercial </a:t>
            </a:r>
            <a:r>
              <a:rPr lang="en-US" sz="2000" dirty="0" err="1" smtClean="0"/>
              <a:t>cookstove</a:t>
            </a:r>
            <a:r>
              <a:rPr lang="en-US" sz="2000" dirty="0" smtClean="0"/>
              <a:t> </a:t>
            </a:r>
            <a:r>
              <a:rPr lang="en-US" sz="2000" dirty="0" err="1" smtClean="0"/>
              <a:t>ompany</a:t>
            </a:r>
            <a:r>
              <a:rPr lang="en-US" sz="2000" dirty="0" smtClean="0"/>
              <a:t> (</a:t>
            </a:r>
            <a:r>
              <a:rPr lang="en-US" sz="2000" dirty="0" err="1" smtClean="0"/>
              <a:t>Rianta</a:t>
            </a:r>
            <a:r>
              <a:rPr lang="en-US" sz="2000" dirty="0" smtClean="0"/>
              <a:t> Capital)</a:t>
            </a:r>
            <a:endParaRPr lang="en-US" sz="2000" dirty="0"/>
          </a:p>
        </p:txBody>
      </p:sp>
      <p:pic>
        <p:nvPicPr>
          <p:cNvPr id="9" name="Picture 8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6193" y="4495800"/>
            <a:ext cx="1050878" cy="31983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86743" y="4430045"/>
            <a:ext cx="586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Vayugrid</a:t>
            </a:r>
            <a:r>
              <a:rPr lang="en-US" sz="2000" dirty="0" smtClean="0"/>
              <a:t>: local biofuels company (Mahindra)</a:t>
            </a:r>
            <a:endParaRPr lang="en-US" sz="2000" dirty="0"/>
          </a:p>
        </p:txBody>
      </p:sp>
      <p:pic>
        <p:nvPicPr>
          <p:cNvPr id="2050" name="Picture 2" descr="C:\Users\Sanjoy\Desktop\Work\Doen\Workshops&amp;Events\PoliciesSupportingFinancingofMicroenergy\MGP-Banner-Logo-940x15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5181600"/>
            <a:ext cx="14986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674256" y="5181600"/>
            <a:ext cx="586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Mera</a:t>
            </a:r>
            <a:r>
              <a:rPr lang="en-US" sz="2000" dirty="0" smtClean="0"/>
              <a:t> </a:t>
            </a:r>
            <a:r>
              <a:rPr lang="en-US" sz="2000" dirty="0" err="1" smtClean="0"/>
              <a:t>Gaon</a:t>
            </a:r>
            <a:r>
              <a:rPr lang="en-US" sz="2000" dirty="0" smtClean="0"/>
              <a:t> Power : solar based rural micro grid company (</a:t>
            </a:r>
            <a:r>
              <a:rPr lang="en-US" sz="2000" dirty="0" err="1" smtClean="0"/>
              <a:t>Insitor</a:t>
            </a:r>
            <a:r>
              <a:rPr lang="en-US" sz="2000" dirty="0" smtClean="0"/>
              <a:t> 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562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" y="304800"/>
            <a:ext cx="7772401" cy="762000"/>
          </a:xfrm>
        </p:spPr>
        <p:txBody>
          <a:bodyPr/>
          <a:lstStyle/>
          <a:p>
            <a:r>
              <a:rPr lang="en-US" dirty="0" err="1" smtClean="0"/>
              <a:t>CaPITAL</a:t>
            </a:r>
            <a:r>
              <a:rPr lang="en-US" dirty="0" smtClean="0"/>
              <a:t> SUBSIDY CUM REFINANCE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762000"/>
          </a:xfrm>
        </p:spPr>
        <p:txBody>
          <a:bodyPr/>
          <a:lstStyle/>
          <a:p>
            <a:r>
              <a:rPr lang="en-US" dirty="0" smtClean="0"/>
              <a:t>This is the key policy in place from November 2010</a:t>
            </a:r>
            <a:endParaRPr lang="en-US" dirty="0"/>
          </a:p>
        </p:txBody>
      </p:sp>
      <p:pic>
        <p:nvPicPr>
          <p:cNvPr id="1026" name="Picture 2" descr="C:\Users\Sanjoy\Desktop\Work\Doen\Workshops&amp;Events\Pictures\nabard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09800"/>
            <a:ext cx="23241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2517061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Administered by NABARD </a:t>
            </a:r>
            <a:endParaRPr lang="en-US" sz="2400" dirty="0"/>
          </a:p>
        </p:txBody>
      </p:sp>
      <p:pic>
        <p:nvPicPr>
          <p:cNvPr id="1027" name="Picture 3" descr="C:\Users\Sanjoy\Desktop\Work\Doen\Workshops&amp;Events\Pictures\JNN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2" y="3733800"/>
            <a:ext cx="246697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06236" y="3946543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Part of the JNNSM </a:t>
            </a:r>
            <a:endParaRPr lang="en-US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88818" y="5105400"/>
            <a:ext cx="8250382" cy="76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Routing of capital subsidy and interest subsidy to end customers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3665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PLAYED by GRAMEEN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Regional Rural Banks have provided solar lending </a:t>
            </a:r>
          </a:p>
          <a:p>
            <a:r>
              <a:rPr lang="en-US" dirty="0" smtClean="0"/>
              <a:t>In partnership with companies such as SELCO, Tata BP Solar and Solid Solar</a:t>
            </a:r>
          </a:p>
          <a:p>
            <a:r>
              <a:rPr lang="en-US" dirty="0" smtClean="0"/>
              <a:t>Gurgaon </a:t>
            </a:r>
            <a:r>
              <a:rPr lang="en-US" dirty="0" err="1" smtClean="0"/>
              <a:t>Grameen</a:t>
            </a:r>
            <a:r>
              <a:rPr lang="en-US" dirty="0" smtClean="0"/>
              <a:t> Bank: 10 068 SHSs (by 2012) </a:t>
            </a:r>
          </a:p>
          <a:p>
            <a:r>
              <a:rPr lang="en-US" dirty="0" err="1" smtClean="0"/>
              <a:t>Prathama</a:t>
            </a:r>
            <a:r>
              <a:rPr lang="en-US" dirty="0" smtClean="0"/>
              <a:t> Bank : 41,058 SHSs 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Aryabhatta</a:t>
            </a:r>
            <a:r>
              <a:rPr lang="en-US" dirty="0" smtClean="0"/>
              <a:t> </a:t>
            </a:r>
            <a:r>
              <a:rPr lang="en-US" dirty="0" err="1" smtClean="0"/>
              <a:t>Grameen</a:t>
            </a:r>
            <a:r>
              <a:rPr lang="en-US" dirty="0" smtClean="0"/>
              <a:t> Bank (??)</a:t>
            </a:r>
          </a:p>
          <a:p>
            <a:r>
              <a:rPr lang="en-US" dirty="0" smtClean="0"/>
              <a:t>The UNEP solar programme helped finance 18,000 households from 2003 to 2007 in South India with partnerships with banks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27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NatURE</a:t>
            </a:r>
            <a:r>
              <a:rPr lang="en-US" dirty="0" smtClean="0"/>
              <a:t> of INDIA’s CHALLENGE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657600" y="1524000"/>
            <a:ext cx="4876800" cy="4114800"/>
          </a:xfrm>
        </p:spPr>
        <p:txBody>
          <a:bodyPr/>
          <a:lstStyle/>
          <a:p>
            <a:r>
              <a:rPr lang="en-US" u="sng" dirty="0" smtClean="0"/>
              <a:t>Only</a:t>
            </a:r>
            <a:r>
              <a:rPr lang="en-US" dirty="0" smtClean="0"/>
              <a:t> 7 of the 70 districts have rural un-electrification rates </a:t>
            </a:r>
            <a:r>
              <a:rPr lang="en-US" u="sng" dirty="0" smtClean="0"/>
              <a:t>less</a:t>
            </a:r>
            <a:r>
              <a:rPr lang="en-US" dirty="0" smtClean="0"/>
              <a:t> than 50%</a:t>
            </a:r>
          </a:p>
          <a:p>
            <a:endParaRPr lang="en-US" dirty="0"/>
          </a:p>
          <a:p>
            <a:r>
              <a:rPr lang="en-US" dirty="0" smtClean="0"/>
              <a:t>32 of the 70 districts have rural un-electrification rates greater than 80%</a:t>
            </a:r>
          </a:p>
          <a:p>
            <a:endParaRPr lang="en-US" dirty="0"/>
          </a:p>
          <a:p>
            <a:r>
              <a:rPr lang="en-US" dirty="0" smtClean="0"/>
              <a:t>7 of the 70 districts have rural un-electrification rates greater than 90%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5486400"/>
            <a:ext cx="684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NVI Analysis based on Census data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60400" y="1122011"/>
            <a:ext cx="242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UTTAR PRADESH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C:\Users\Sanjoy\Desktop\Work\Doen\Workshops&amp;Events\PoliciesSupportingFinancingofMicroenergy\UPMa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752600"/>
            <a:ext cx="365522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90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NatURE</a:t>
            </a:r>
            <a:r>
              <a:rPr lang="en-US" dirty="0" smtClean="0"/>
              <a:t> of INDIA’s CHALLENGE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962400" y="1487715"/>
            <a:ext cx="4876800" cy="4114800"/>
          </a:xfrm>
        </p:spPr>
        <p:txBody>
          <a:bodyPr/>
          <a:lstStyle/>
          <a:p>
            <a:r>
              <a:rPr lang="en-US" u="sng" dirty="0" smtClean="0"/>
              <a:t>None </a:t>
            </a:r>
            <a:r>
              <a:rPr lang="en-US" dirty="0" smtClean="0"/>
              <a:t> of the 37 districts have rural un-electrification rates </a:t>
            </a:r>
            <a:r>
              <a:rPr lang="en-US" u="sng" dirty="0" smtClean="0"/>
              <a:t>less</a:t>
            </a:r>
            <a:r>
              <a:rPr lang="en-US" dirty="0" smtClean="0"/>
              <a:t> than 50%</a:t>
            </a:r>
          </a:p>
          <a:p>
            <a:endParaRPr lang="en-US" dirty="0"/>
          </a:p>
          <a:p>
            <a:r>
              <a:rPr lang="en-US" dirty="0" smtClean="0"/>
              <a:t>33 of the 37 districts have rural un-electrification rates greater than 80%</a:t>
            </a:r>
          </a:p>
          <a:p>
            <a:endParaRPr lang="en-US" dirty="0"/>
          </a:p>
          <a:p>
            <a:r>
              <a:rPr lang="en-US" dirty="0" smtClean="0"/>
              <a:t>19 of the 37 districts have rural un-electrification rates greater than 90%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06172" y="5217886"/>
            <a:ext cx="684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NVI Analysis based on Census data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0400" y="1122011"/>
            <a:ext cx="242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BIHAR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Sanjoy\Desktop\Work\Doen\Workshops&amp;Events\PoliciesSupportingFinancingofMicroenergy\BiharDistrict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43" y="1527629"/>
            <a:ext cx="3810000" cy="402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06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367</TotalTime>
  <Words>626</Words>
  <Application>Microsoft Office PowerPoint</Application>
  <PresentationFormat>On-screen Show (4:3)</PresentationFormat>
  <Paragraphs>87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Horizon</vt:lpstr>
      <vt:lpstr>Policies SUPPORTING MICROFINANCING of Decentralized ENERGY SYSTEMs in InDIA</vt:lpstr>
      <vt:lpstr>The SUMMARY UPFRONT</vt:lpstr>
      <vt:lpstr>New Ventures India </vt:lpstr>
      <vt:lpstr>Portfolio Funding: Sources </vt:lpstr>
      <vt:lpstr>Portfolio Funding: EXAMPLES </vt:lpstr>
      <vt:lpstr>CaPITAL SUBSIDY CUM REFINANCE SCHEME</vt:lpstr>
      <vt:lpstr>ROLE PLAYED by GRAMEEN Banks</vt:lpstr>
      <vt:lpstr>The NatURE of INDIA’s CHALLENGE</vt:lpstr>
      <vt:lpstr>The NatURE of INDIA’s CHALLENGE</vt:lpstr>
      <vt:lpstr>AND EVEN IN URBAN SETTINGs</vt:lpstr>
      <vt:lpstr>Bangladesh IDCOL SHS Program</vt:lpstr>
      <vt:lpstr>Key FEATURES of the IDCOL PROGRAM</vt:lpstr>
      <vt:lpstr>CROWD FUNDING?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Policies SUPPORTING MICROFINANCING of Decentralized ENERGY SYSTEMs in InDIA</dc:title>
  <dc:creator>Sanjoy</dc:creator>
  <cp:lastModifiedBy>Sanjoy</cp:lastModifiedBy>
  <cp:revision>28</cp:revision>
  <dcterms:created xsi:type="dcterms:W3CDTF">2013-02-21T07:44:49Z</dcterms:created>
  <dcterms:modified xsi:type="dcterms:W3CDTF">2013-02-24T09:36:08Z</dcterms:modified>
</cp:coreProperties>
</file>